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7" r:id="rId2"/>
    <p:sldId id="1501" r:id="rId3"/>
    <p:sldId id="1606" r:id="rId4"/>
    <p:sldId id="1502" r:id="rId5"/>
    <p:sldId id="1320" r:id="rId6"/>
    <p:sldId id="1607" r:id="rId7"/>
    <p:sldId id="1503" r:id="rId8"/>
    <p:sldId id="1608" r:id="rId9"/>
    <p:sldId id="1609" r:id="rId10"/>
    <p:sldId id="1542" r:id="rId11"/>
    <p:sldId id="1583" r:id="rId12"/>
    <p:sldId id="1582" r:id="rId13"/>
    <p:sldId id="1610" r:id="rId14"/>
    <p:sldId id="1629" r:id="rId15"/>
    <p:sldId id="1611" r:id="rId16"/>
    <p:sldId id="1612" r:id="rId17"/>
    <p:sldId id="1613" r:id="rId18"/>
    <p:sldId id="1614" r:id="rId19"/>
    <p:sldId id="1615" r:id="rId20"/>
    <p:sldId id="1616" r:id="rId21"/>
    <p:sldId id="1617" r:id="rId22"/>
    <p:sldId id="1618" r:id="rId23"/>
    <p:sldId id="1619" r:id="rId24"/>
    <p:sldId id="1620" r:id="rId25"/>
    <p:sldId id="1621" r:id="rId26"/>
    <p:sldId id="1627" r:id="rId27"/>
    <p:sldId id="1623" r:id="rId28"/>
    <p:sldId id="1622" r:id="rId29"/>
    <p:sldId id="1624" r:id="rId30"/>
    <p:sldId id="1625" r:id="rId31"/>
    <p:sldId id="1549" r:id="rId32"/>
    <p:sldId id="1490" r:id="rId33"/>
    <p:sldId id="149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CC9900"/>
    <a:srgbClr val="CCFF33"/>
    <a:srgbClr val="9966FF"/>
    <a:srgbClr val="CC6600"/>
    <a:srgbClr val="FF9900"/>
    <a:srgbClr val="99FF99"/>
    <a:srgbClr val="00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3" autoAdjust="0"/>
    <p:restoredTop sz="88102" autoAdjust="0"/>
  </p:normalViewPr>
  <p:slideViewPr>
    <p:cSldViewPr snapToGrid="0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C1737-9B7C-4B5A-91CF-475BA97044A8}" type="datetimeFigureOut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C2E10-22CB-42C8-9879-21136F4F7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5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772E-B633-49D0-9B6F-19523F4E7A5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Breakout to show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not, in fact, more than 4,000 naked eye visible asteroids.  Turns out I was deceived by data in the Minor Planet Center’s database that had been contributed by WISE, the Wide Field Infrared Explorer, and for which the magnitudes were in the infrared.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a drawing of the constellation Argo </a:t>
            </a:r>
            <a:r>
              <a:rPr lang="en-US" dirty="0" err="1" smtClean="0"/>
              <a:t>Navis</a:t>
            </a:r>
            <a:r>
              <a:rPr lang="en-US" dirty="0" smtClean="0"/>
              <a:t> by Johannes </a:t>
            </a:r>
            <a:r>
              <a:rPr lang="en-US" dirty="0" err="1" smtClean="0"/>
              <a:t>Hevelius</a:t>
            </a:r>
            <a:r>
              <a:rPr lang="en-US" dirty="0" smtClean="0"/>
              <a:t>, from his work </a:t>
            </a:r>
            <a:r>
              <a:rPr lang="en-US" dirty="0" err="1" smtClean="0"/>
              <a:t>Uranographia</a:t>
            </a:r>
            <a:r>
              <a:rPr lang="en-US" dirty="0" smtClean="0"/>
              <a:t>.  Argo </a:t>
            </a:r>
            <a:r>
              <a:rPr lang="en-US" dirty="0" err="1" smtClean="0"/>
              <a:t>Navis</a:t>
            </a:r>
            <a:r>
              <a:rPr lang="en-US" dirty="0" smtClean="0"/>
              <a:t> was devised by Ptolemy in the 2</a:t>
            </a:r>
            <a:r>
              <a:rPr lang="en-US" baseline="30000" dirty="0" smtClean="0"/>
              <a:t>nd</a:t>
            </a:r>
            <a:r>
              <a:rPr lang="en-US" dirty="0" smtClean="0"/>
              <a:t> century AD, </a:t>
            </a:r>
            <a:r>
              <a:rPr lang="en-US" dirty="0" smtClean="0"/>
              <a:t>and </a:t>
            </a:r>
            <a:r>
              <a:rPr lang="en-US" baseline="0" dirty="0" smtClean="0"/>
              <a:t>If it existed today, it would be, by far, the largest constellation in the sky.  I</a:t>
            </a:r>
            <a:r>
              <a:rPr lang="en-US" dirty="0" smtClean="0"/>
              <a:t>n </a:t>
            </a:r>
            <a:r>
              <a:rPr lang="en-US" dirty="0" smtClean="0"/>
              <a:t>1752, the French astronomer Nicolas Louis de </a:t>
            </a:r>
            <a:r>
              <a:rPr lang="en-US" dirty="0" err="1" smtClean="0"/>
              <a:t>Lacaille</a:t>
            </a:r>
            <a:r>
              <a:rPr lang="en-US" dirty="0" smtClean="0"/>
              <a:t> decided</a:t>
            </a:r>
            <a:r>
              <a:rPr lang="en-US" baseline="0" dirty="0" smtClean="0"/>
              <a:t> it was too unwieldy and large, and divided it into three constellations.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B9F6-478C-4224-9667-905C83217EBB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 sz="1600" baseline="0"/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1644-0C39-4039-B80B-F23C5405FEDC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46m47_hetlage_f.jpg"/>
          <p:cNvPicPr>
            <a:picLocks noChangeAspect="1"/>
          </p:cNvPicPr>
          <p:nvPr userDrawn="1"/>
        </p:nvPicPr>
        <p:blipFill>
          <a:blip r:embed="rId2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 baseline="0">
                <a:solidFill>
                  <a:srgbClr val="FFFF00"/>
                </a:solidFill>
                <a:latin typeface="Times New Roman"/>
              </a:defRPr>
            </a:lvl1pPr>
          </a:lstStyle>
          <a:p>
            <a:r>
              <a:rPr lang="en-US" dirty="0" smtClean="0"/>
              <a:t>Click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 baseline="0">
                <a:solidFill>
                  <a:srgbClr val="FFFF00"/>
                </a:solidFill>
                <a:latin typeface="Times New Roman"/>
              </a:defRPr>
            </a:lvl1pPr>
            <a:lvl2pPr>
              <a:defRPr sz="3600" baseline="0">
                <a:solidFill>
                  <a:srgbClr val="FFFF00"/>
                </a:solidFill>
                <a:latin typeface="Times New Roman"/>
              </a:defRPr>
            </a:lvl2pPr>
            <a:lvl3pPr>
              <a:defRPr sz="3200" baseline="0">
                <a:solidFill>
                  <a:srgbClr val="FFFF00"/>
                </a:solidFill>
                <a:latin typeface="Times New Roman"/>
              </a:defRPr>
            </a:lvl3pPr>
            <a:lvl4pPr>
              <a:defRPr sz="2800" baseline="0">
                <a:solidFill>
                  <a:srgbClr val="FFFF00"/>
                </a:solidFill>
                <a:latin typeface="Times New Roman"/>
              </a:defRPr>
            </a:lvl4pPr>
            <a:lvl5pPr>
              <a:defRPr sz="2400" baseline="0">
                <a:solidFill>
                  <a:srgbClr val="FFFF00"/>
                </a:solidFill>
                <a:latin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53204-715F-4B56-891C-20C918733ECA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E143-2239-4250-B753-148FDAC8C3D1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495E-1B9C-4E2F-B6AC-EF7C919FF241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E21B-9655-4FDF-A7A5-55F64DEE4BC1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B249-B98F-4521-AA36-F4D5F08BACFF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HAL10Logo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30988" y="-380890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C45D-0443-4F37-ACD2-E60DD68AE38D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96AE-0609-407A-966C-1570904D8764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7942-4BCB-4A99-B524-704467C59BF1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16D52-E791-4F00-A06E-474AD13DF973}" type="datetime1">
              <a:rPr lang="en-US" smtClean="0"/>
              <a:pPr/>
              <a:t>5/15/13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7437" y="457200"/>
            <a:ext cx="57691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Howard 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Astronomical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League</a:t>
            </a:r>
            <a:endParaRPr lang="en-US" sz="8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0477" y="4800600"/>
            <a:ext cx="2762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May 16, 2013</a:t>
            </a:r>
            <a:endParaRPr lang="en-US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HAL10Logo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13406"/>
            <a:ext cx="3344594" cy="334459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57388" y="4529138"/>
            <a:ext cx="542925" cy="442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9763" y="4567237"/>
            <a:ext cx="81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13</a:t>
            </a:r>
            <a:endParaRPr lang="en-US" sz="28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 advTm="119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42369"/>
            <a:ext cx="8229600" cy="197326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0" dirty="0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Dr. K.T. Ramesh</a:t>
            </a:r>
            <a:br>
              <a:rPr lang="en-US" sz="4800" b="1" spc="150" dirty="0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sz="4800" b="1" spc="150" dirty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en-US" sz="4800" b="1" spc="150" dirty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sz="4800" b="1" spc="150" dirty="0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Impact and fragmentation of asteroids</a:t>
            </a:r>
            <a:endParaRPr lang="en-US" sz="3600" b="1" spc="150" dirty="0">
              <a:ln w="11430"/>
              <a:solidFill>
                <a:srgbClr val="558ED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3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9"/>
    </mc:Choice>
    <mc:Fallback xmlns="">
      <p:transition xmlns:p14="http://schemas.microsoft.com/office/powerpoint/2010/main" spd="slow" advTm="1352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42369"/>
            <a:ext cx="8229600" cy="197326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0" dirty="0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Joe </a:t>
            </a:r>
            <a:r>
              <a:rPr lang="en-US" sz="4800" b="1" spc="150" dirty="0" err="1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Bohanon</a:t>
            </a:r>
            <a:r>
              <a:rPr lang="en-US" sz="4800" b="1" spc="150" dirty="0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en-US" sz="4800" b="1" spc="150" dirty="0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sz="4800" b="1" spc="150" dirty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en-US" sz="4800" b="1" spc="150" dirty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sz="4800" b="1" spc="150" dirty="0" err="1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Kitt</a:t>
            </a:r>
            <a:r>
              <a:rPr lang="en-US" sz="4800" b="1" spc="150" dirty="0" smtClean="0">
                <a:ln w="11430"/>
                <a:solidFill>
                  <a:srgbClr val="558ED5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Peak Advanced Observer Program</a:t>
            </a:r>
            <a:endParaRPr lang="en-US" sz="3600" b="1" spc="150" dirty="0">
              <a:ln w="11430"/>
              <a:solidFill>
                <a:srgbClr val="558ED5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48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9"/>
    </mc:Choice>
    <mc:Fallback xmlns="">
      <p:transition xmlns:p14="http://schemas.microsoft.com/office/powerpoint/2010/main" spd="slow" advTm="1352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8-and-M2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HAL on WBAL with Ava Marie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92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"/>
    </mc:Choice>
    <mc:Fallback xmlns="">
      <p:transition xmlns:p14="http://schemas.microsoft.com/office/powerpoint/2010/main" spd="slow" advTm="32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Member’s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astrophotos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and sketches</a:t>
            </a:r>
          </a:p>
        </p:txBody>
      </p:sp>
    </p:spTree>
    <p:extLst>
      <p:ext uri="{BB962C8B-B14F-4D97-AF65-F5344CB8AC3E}">
        <p14:creationId xmlns:p14="http://schemas.microsoft.com/office/powerpoint/2010/main" val="245550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"/>
    </mc:Choice>
    <mc:Fallback xmlns="">
      <p:transition xmlns:p14="http://schemas.microsoft.com/office/powerpoint/2010/main" spd="slow" advTm="32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et_pan-starrs_8f4_2013-04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55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500" y="190500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Gene Handler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12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4-13_8f4_m1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47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23000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Gene Handler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157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198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Carson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O’Ffill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Bode And Cigar Galaxi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9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1817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Peter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Nerbun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1. Saturn on Mar 30 2013 reprocess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9144000" cy="49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Saturn's Polar Hexagon Cassini Image compared to Hexagon view derived from my camera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59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Upcoming club activities</a:t>
            </a:r>
          </a:p>
        </p:txBody>
      </p:sp>
    </p:spTree>
    <p:extLst>
      <p:ext uri="{BB962C8B-B14F-4D97-AF65-F5344CB8AC3E}">
        <p14:creationId xmlns:p14="http://schemas.microsoft.com/office/powerpoint/2010/main" val="11344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Comparison of Saturn's Polar Hurricane Eyewall to the State of Tex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Comparison of Saturn's Polar Hurricane Eyewall to the State of Tex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monster-cygnus-widefie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6094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500" y="190500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Chris McGrath 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76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Chris McGrath 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telamonster-m31-cass-widefie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turn-20130502_0508.0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4000"/>
            <a:ext cx="7620000" cy="635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500" y="190500"/>
            <a:ext cx="238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James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Willinghan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33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238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James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Willinghan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lightning201305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11_0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146"/>
            <a:ext cx="9144000" cy="11833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500" y="190500"/>
            <a:ext cx="1919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Herman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Heyn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578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-2013050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60400"/>
            <a:ext cx="7531100" cy="619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500" y="190500"/>
            <a:ext cx="238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James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Willinghan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81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-201305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67327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500" y="190500"/>
            <a:ext cx="238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James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Willinghan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71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 5-4-20130014 13-05-04 12-55-16 Full Disc 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1" y="468199"/>
            <a:ext cx="8083509" cy="60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1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6900" y="707021"/>
            <a:ext cx="8229600" cy="117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Public outreach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4250" y="1955800"/>
            <a:ext cx="7175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June 9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Howard County STEM Festival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1-4 PM, Howard County Community College, Duncan Hall</a:t>
            </a: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64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 5-11-2013 Prominenc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545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Stumper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answer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79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"/>
    </mc:Choice>
    <mc:Fallback xmlns="">
      <p:transition xmlns:p14="http://schemas.microsoft.com/office/powerpoint/2010/main" spd="slow" advTm="28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9100" y="973721"/>
            <a:ext cx="8229600" cy="1744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Nicolas Louis de </a:t>
            </a:r>
            <a:r>
              <a:rPr lang="en-US" sz="36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Lacaille</a:t>
            </a: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divided Argo </a:t>
            </a:r>
            <a:r>
              <a:rPr lang="en-US" sz="36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Navis</a:t>
            </a: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into three constellations.</a:t>
            </a:r>
          </a:p>
          <a:p>
            <a:pPr lvl="0" algn="ctr">
              <a:spcBef>
                <a:spcPct val="0"/>
              </a:spcBef>
              <a:defRPr/>
            </a:pP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Name them.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100" y="3762950"/>
            <a:ext cx="7581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CFF33"/>
                </a:solidFill>
                <a:latin typeface="Times New Roman"/>
                <a:cs typeface="Times New Roman"/>
              </a:rPr>
              <a:t>Carina (the Keel), </a:t>
            </a:r>
          </a:p>
          <a:p>
            <a:pPr algn="ctr"/>
            <a:r>
              <a:rPr lang="en-US" sz="3600" b="1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Puppis</a:t>
            </a:r>
            <a:r>
              <a:rPr lang="en-US" sz="3600" b="1" dirty="0" smtClean="0">
                <a:solidFill>
                  <a:srgbClr val="CCFF33"/>
                </a:solidFill>
                <a:latin typeface="Times New Roman"/>
                <a:cs typeface="Times New Roman"/>
              </a:rPr>
              <a:t> (the Poop deck), </a:t>
            </a:r>
          </a:p>
          <a:p>
            <a:pPr algn="ctr"/>
            <a:r>
              <a:rPr lang="en-US" sz="3600" b="1" dirty="0" smtClean="0">
                <a:solidFill>
                  <a:srgbClr val="CCFF33"/>
                </a:solidFill>
                <a:latin typeface="Times New Roman"/>
                <a:cs typeface="Times New Roman"/>
              </a:rPr>
              <a:t>and Vela (the Sails)</a:t>
            </a: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183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67"/>
    </mc:Choice>
    <mc:Fallback xmlns="">
      <p:transition xmlns:p14="http://schemas.microsoft.com/office/powerpoint/2010/main" spd="slow" advTm="343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Times New Roman"/>
                <a:cs typeface="Times New Roman"/>
              </a:rPr>
              <a:t>Thank You!</a:t>
            </a:r>
            <a:endParaRPr lang="en-US" dirty="0">
              <a:solidFill>
                <a:srgbClr val="00B0F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270" y="1519195"/>
            <a:ext cx="8229600" cy="1600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Next month’s meeting is on Thursday,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June 20, 2013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7:30 PM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5589" y="3445728"/>
            <a:ext cx="8172043" cy="2993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Guest speaker: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4000" dirty="0" smtClean="0">
                <a:latin typeface="Times New Roman"/>
                <a:cs typeface="Times New Roman"/>
              </a:rPr>
              <a:t>Me!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“So you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wanna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> attend a regional star party?</a:t>
            </a:r>
          </a:p>
        </p:txBody>
      </p:sp>
      <p:sp>
        <p:nvSpPr>
          <p:cNvPr id="7" name="Rectangle 6"/>
          <p:cNvSpPr/>
          <p:nvPr/>
        </p:nvSpPr>
        <p:spPr>
          <a:xfrm>
            <a:off x="8562976" y="5598318"/>
            <a:ext cx="24765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03419" y="5410200"/>
            <a:ext cx="440531" cy="31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73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18"/>
    </mc:Choice>
    <mc:Fallback xmlns="">
      <p:transition xmlns:p14="http://schemas.microsoft.com/office/powerpoint/2010/main" spd="slow" advTm="666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6900" y="707021"/>
            <a:ext cx="8229600" cy="117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Star Parties!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4250" y="1955800"/>
            <a:ext cx="7175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May 18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Public Star Party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(Girl Scout Troop and Middle School Science class)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June 1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st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Members only Star Party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June 15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Public Star Party</a:t>
            </a: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33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Stumper Question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"/>
    </mc:Choice>
    <mc:Fallback xmlns="">
      <p:transition xmlns:p14="http://schemas.microsoft.com/office/powerpoint/2010/main" spd="slow" advTm="30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556961"/>
            <a:ext cx="8229600" cy="1744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How embarrassing is it that I messed up last month’s stumper question?</a:t>
            </a:r>
          </a:p>
        </p:txBody>
      </p:sp>
    </p:spTree>
    <p:extLst>
      <p:ext uri="{BB962C8B-B14F-4D97-AF65-F5344CB8AC3E}">
        <p14:creationId xmlns:p14="http://schemas.microsoft.com/office/powerpoint/2010/main" val="13395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9"/>
    </mc:Choice>
    <mc:Fallback xmlns="">
      <p:transition xmlns:p14="http://schemas.microsoft.com/office/powerpoint/2010/main" spd="slow" advTm="1352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556961"/>
            <a:ext cx="8229600" cy="1744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Answer: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ea typeface="+mj-ea"/>
                <a:cs typeface="Times New Roman"/>
              </a:rPr>
              <a:t>Extremely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7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9"/>
    </mc:Choice>
    <mc:Fallback xmlns="">
      <p:transition xmlns:p14="http://schemas.microsoft.com/office/powerpoint/2010/main" spd="slow" advTm="1352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rgo_Navis_Heveli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0" y="211"/>
            <a:ext cx="8445760" cy="685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9"/>
    </mc:Choice>
    <mc:Fallback xmlns="">
      <p:transition xmlns:p14="http://schemas.microsoft.com/office/powerpoint/2010/main" spd="slow" advTm="1352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556961"/>
            <a:ext cx="8229600" cy="1744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Nicolas Louis de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Lacaille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divided Argo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Navis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into three constellations.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baseline="0" dirty="0">
              <a:solidFill>
                <a:schemeClr val="bg2">
                  <a:lumMod val="60000"/>
                  <a:lumOff val="40000"/>
                </a:schemeClr>
              </a:solidFill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Name them.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33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9"/>
    </mc:Choice>
    <mc:Fallback xmlns="">
      <p:transition xmlns:p14="http://schemas.microsoft.com/office/powerpoint/2010/main" spd="slow" advTm="1352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129788</TotalTime>
  <Words>349</Words>
  <Application>Microsoft Macintosh PowerPoint</Application>
  <PresentationFormat>On-screen Show (4:3)</PresentationFormat>
  <Paragraphs>71</Paragraphs>
  <Slides>33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K.T. Ramesh  Impact and fragmentation of asteroids</vt:lpstr>
      <vt:lpstr>Joe Bohanon  Kitt Peak Advanced Observer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Wayne Baggett</dc:creator>
  <cp:lastModifiedBy>Christopher Todd</cp:lastModifiedBy>
  <cp:revision>1801</cp:revision>
  <dcterms:created xsi:type="dcterms:W3CDTF">2009-02-07T16:08:21Z</dcterms:created>
  <dcterms:modified xsi:type="dcterms:W3CDTF">2013-05-18T19:53:37Z</dcterms:modified>
</cp:coreProperties>
</file>